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4" r:id="rId3"/>
    <p:sldId id="285" r:id="rId4"/>
    <p:sldId id="292" r:id="rId5"/>
    <p:sldId id="287" r:id="rId6"/>
    <p:sldId id="298" r:id="rId7"/>
    <p:sldId id="299" r:id="rId8"/>
    <p:sldId id="301" r:id="rId9"/>
    <p:sldId id="302" r:id="rId10"/>
    <p:sldId id="300" r:id="rId11"/>
    <p:sldId id="290" r:id="rId12"/>
    <p:sldId id="288" r:id="rId13"/>
    <p:sldId id="303" r:id="rId14"/>
    <p:sldId id="291" r:id="rId15"/>
    <p:sldId id="296" r:id="rId16"/>
    <p:sldId id="297" r:id="rId17"/>
    <p:sldId id="293" r:id="rId18"/>
    <p:sldId id="294" r:id="rId19"/>
    <p:sldId id="295" r:id="rId20"/>
    <p:sldId id="282" r:id="rId21"/>
    <p:sldId id="283" r:id="rId22"/>
  </p:sldIdLst>
  <p:sldSz cx="9144000" cy="5143500" type="screen16x9"/>
  <p:notesSz cx="6858000" cy="9144000"/>
  <p:embeddedFontLst>
    <p:embeddedFont>
      <p:font typeface="Fira Code Medium" panose="020B0604020202020204" charset="0"/>
      <p:regular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9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Redux was great to improve React</a:t>
            </a:r>
            <a:r>
              <a:rPr lang="en-GB" baseline="0" dirty="0"/>
              <a:t> </a:t>
            </a:r>
            <a:r>
              <a:rPr lang="en-GB" baseline="0" dirty="0" err="1"/>
              <a:t>applictions</a:t>
            </a:r>
            <a:r>
              <a:rPr lang="en-GB" baseline="0" dirty="0"/>
              <a:t> but not needed with Flutter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68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5 let the Widgets rule not some central state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2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3. Example a Page that edits</a:t>
            </a:r>
            <a:r>
              <a:rPr lang="en-GB" baseline="0" dirty="0"/>
              <a:t> user profiles should not call a function in the </a:t>
            </a:r>
            <a:r>
              <a:rPr lang="en-GB" baseline="0" dirty="0" err="1"/>
              <a:t>InvoiceManage</a:t>
            </a:r>
            <a:r>
              <a:rPr lang="en-GB" baseline="0" dirty="0"/>
              <a:t> if there is a business necessity to interact then the </a:t>
            </a:r>
            <a:r>
              <a:rPr lang="en-GB" baseline="0" dirty="0" err="1"/>
              <a:t>UserManager</a:t>
            </a:r>
            <a:r>
              <a:rPr lang="en-GB" baseline="0" dirty="0"/>
              <a:t> should deal with that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6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joinorcreate.com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rkharts.net/apps/blo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RxVMS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A practical reactive </a:t>
            </a:r>
            <a:r>
              <a:rPr lang="en-GB" sz="2000" dirty="0"/>
              <a:t>architecture</a:t>
            </a:r>
            <a:r>
              <a:rPr lang="de-DE" sz="2000" dirty="0"/>
              <a:t> for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Thomas Burkhart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Flutter Berlin meetup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.10. 2018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8596" y="13902"/>
            <a:ext cx="7038900" cy="914100"/>
          </a:xfrm>
        </p:spPr>
        <p:txBody>
          <a:bodyPr/>
          <a:lstStyle/>
          <a:p>
            <a:r>
              <a:rPr lang="en-GB" dirty="0"/>
              <a:t>Interactions inside an </a:t>
            </a:r>
            <a:r>
              <a:rPr lang="en-GB" dirty="0" err="1"/>
              <a:t>RxVMS</a:t>
            </a:r>
            <a:r>
              <a:rPr lang="en-GB" dirty="0"/>
              <a:t>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170719" y="1845816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Login View</a:t>
            </a:r>
          </a:p>
        </p:txBody>
      </p:sp>
      <p:sp>
        <p:nvSpPr>
          <p:cNvPr id="4" name="Ellipse 3"/>
          <p:cNvSpPr/>
          <p:nvPr/>
        </p:nvSpPr>
        <p:spPr>
          <a:xfrm>
            <a:off x="6661626" y="1822564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Authentication Service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3821788" y="20738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User Manager</a:t>
            </a:r>
          </a:p>
        </p:txBody>
      </p:sp>
      <p:cxnSp>
        <p:nvCxnSpPr>
          <p:cNvPr id="6" name="Gerade Verbindung mit Pfeil 5"/>
          <p:cNvCxnSpPr>
            <a:stCxn id="13" idx="3"/>
            <a:endCxn id="14" idx="1"/>
          </p:cNvCxnSpPr>
          <p:nvPr/>
        </p:nvCxnSpPr>
        <p:spPr>
          <a:xfrm>
            <a:off x="2257878" y="1159702"/>
            <a:ext cx="1563910" cy="9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H="1" flipV="1">
            <a:off x="2257878" y="2731417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14" idx="3"/>
            <a:endCxn id="15" idx="2"/>
          </p:cNvCxnSpPr>
          <p:nvPr/>
        </p:nvCxnSpPr>
        <p:spPr>
          <a:xfrm flipV="1">
            <a:off x="5061892" y="1132272"/>
            <a:ext cx="1599733" cy="3644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459934" y="4220517"/>
            <a:ext cx="964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RxComands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992114" y="4208405"/>
            <a:ext cx="168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(async) function calls 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 Streams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619108" y="4208405"/>
            <a:ext cx="12309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Observables/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Streams</a:t>
            </a:r>
          </a:p>
        </p:txBody>
      </p:sp>
      <p:sp>
        <p:nvSpPr>
          <p:cNvPr id="12" name="Rechteck 11"/>
          <p:cNvSpPr/>
          <p:nvPr/>
        </p:nvSpPr>
        <p:spPr>
          <a:xfrm>
            <a:off x="1166586" y="3013908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Map View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66586" y="677723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Event Detail View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821788" y="6624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Event Manager</a:t>
            </a:r>
          </a:p>
        </p:txBody>
      </p:sp>
      <p:sp>
        <p:nvSpPr>
          <p:cNvPr id="15" name="Ellipse 14"/>
          <p:cNvSpPr/>
          <p:nvPr/>
        </p:nvSpPr>
        <p:spPr>
          <a:xfrm>
            <a:off x="6661626" y="647600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Database Service</a:t>
            </a:r>
          </a:p>
        </p:txBody>
      </p:sp>
      <p:sp>
        <p:nvSpPr>
          <p:cNvPr id="16" name="Ellipse 15"/>
          <p:cNvSpPr/>
          <p:nvPr/>
        </p:nvSpPr>
        <p:spPr>
          <a:xfrm>
            <a:off x="6661626" y="2996401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Location Service</a:t>
            </a:r>
          </a:p>
        </p:txBody>
      </p:sp>
      <p:cxnSp>
        <p:nvCxnSpPr>
          <p:cNvPr id="17" name="Gerade Verbindung mit Pfeil 16"/>
          <p:cNvCxnSpPr>
            <a:endCxn id="4" idx="2"/>
          </p:cNvCxnSpPr>
          <p:nvPr/>
        </p:nvCxnSpPr>
        <p:spPr>
          <a:xfrm flipV="1">
            <a:off x="5045672" y="2307236"/>
            <a:ext cx="1615954" cy="2056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15" idx="3"/>
          </p:cNvCxnSpPr>
          <p:nvPr/>
        </p:nvCxnSpPr>
        <p:spPr>
          <a:xfrm flipV="1">
            <a:off x="5045672" y="1474986"/>
            <a:ext cx="1842047" cy="69403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2873723" y="4185053"/>
            <a:ext cx="697398" cy="14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1635757" y="4187909"/>
            <a:ext cx="646830" cy="1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V="1">
            <a:off x="4372945" y="4180480"/>
            <a:ext cx="646830" cy="190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2" idx="3"/>
            <a:endCxn id="16" idx="2"/>
          </p:cNvCxnSpPr>
          <p:nvPr/>
        </p:nvCxnSpPr>
        <p:spPr>
          <a:xfrm flipV="1">
            <a:off x="2257877" y="3481073"/>
            <a:ext cx="4403748" cy="1481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2262010" y="1451068"/>
            <a:ext cx="1595601" cy="70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262010" y="2414338"/>
            <a:ext cx="1559777" cy="6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0"/>
            <a:endCxn id="14" idx="2"/>
          </p:cNvCxnSpPr>
          <p:nvPr/>
        </p:nvCxnSpPr>
        <p:spPr>
          <a:xfrm flipV="1">
            <a:off x="4441840" y="1674924"/>
            <a:ext cx="0" cy="39897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2254434" y="1339939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4441840" y="1803271"/>
            <a:ext cx="29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**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756442" y="4114255"/>
            <a:ext cx="22591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** Can be (</a:t>
            </a:r>
            <a:r>
              <a:rPr lang="en-GB" sz="900" dirty="0" err="1">
                <a:solidFill>
                  <a:schemeClr val="bg1">
                    <a:lumMod val="95000"/>
                  </a:schemeClr>
                </a:solidFill>
              </a:rPr>
              <a:t>async</a:t>
            </a:r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) function calls or Streams or </a:t>
            </a:r>
            <a:r>
              <a:rPr lang="en-GB" sz="900" dirty="0" err="1">
                <a:solidFill>
                  <a:schemeClr val="bg1">
                    <a:lumMod val="95000"/>
                  </a:schemeClr>
                </a:solidFill>
              </a:rPr>
              <a:t>RxCommands</a:t>
            </a:r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. But should be limited as much as possible to avoid unnecessary coupling.</a:t>
            </a:r>
          </a:p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31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blocks: </a:t>
            </a:r>
            <a:r>
              <a:rPr lang="en-GB" dirty="0" err="1"/>
              <a:t>ServiceLocator</a:t>
            </a:r>
            <a:r>
              <a:rPr lang="en-GB" dirty="0"/>
              <a:t> </a:t>
            </a:r>
            <a:r>
              <a:rPr lang="en-GB" dirty="0" err="1"/>
              <a:t>GetIt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64630"/>
            <a:ext cx="7038900" cy="878470"/>
          </a:xfrm>
        </p:spPr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pPr marL="14605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r="24508"/>
          <a:stretch/>
        </p:blipFill>
        <p:spPr>
          <a:xfrm>
            <a:off x="1402200" y="3703320"/>
            <a:ext cx="6934200" cy="11049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b="5158"/>
          <a:stretch/>
        </p:blipFill>
        <p:spPr>
          <a:xfrm>
            <a:off x="1402200" y="1909130"/>
            <a:ext cx="6934200" cy="133699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402200" y="3320831"/>
            <a:ext cx="2743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3349396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</a:t>
            </a:r>
            <a:r>
              <a:rPr lang="en-GB" dirty="0" err="1"/>
              <a:t>RxCommand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956455"/>
          </a:xfrm>
        </p:spPr>
        <p:txBody>
          <a:bodyPr/>
          <a:lstStyle/>
          <a:p>
            <a:r>
              <a:rPr lang="en-GB" dirty="0"/>
              <a:t>Wraps a sync/</a:t>
            </a:r>
            <a:r>
              <a:rPr lang="en-GB" dirty="0" err="1"/>
              <a:t>async</a:t>
            </a:r>
            <a:r>
              <a:rPr lang="en-GB" dirty="0"/>
              <a:t> function that is executed by calling 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.execute(value)</a:t>
            </a:r>
          </a:p>
          <a:p>
            <a:r>
              <a:rPr lang="en-GB" dirty="0"/>
              <a:t>Is an 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Observable&lt;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r>
              <a:rPr lang="en-GB" dirty="0"/>
              <a:t> itself</a:t>
            </a:r>
          </a:p>
          <a:p>
            <a:r>
              <a:rPr lang="en-GB" dirty="0"/>
              <a:t>Is a callable class, so you can assign it directly: 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onTextChanged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myManager.onSearchChangedCommand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, </a:t>
            </a:r>
            <a:endParaRPr lang="en-GB" dirty="0"/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RxCommand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5" name="Flussdiagramm: Gespeicherte Daten 4"/>
          <p:cNvSpPr/>
          <p:nvPr/>
        </p:nvSpPr>
        <p:spPr>
          <a:xfrm flipH="1">
            <a:off x="1016000" y="2345055"/>
            <a:ext cx="1841500" cy="401995"/>
          </a:xfrm>
          <a:prstGeom prst="flowChartOnlineStorag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canExecuteInput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</a:p>
        </p:txBody>
      </p:sp>
      <p:sp>
        <p:nvSpPr>
          <p:cNvPr id="9" name="Flussdiagramm: Gespeicherte Daten 8"/>
          <p:cNvSpPr/>
          <p:nvPr/>
        </p:nvSpPr>
        <p:spPr>
          <a:xfrm flipH="1">
            <a:off x="6776278" y="3443155"/>
            <a:ext cx="2215321" cy="38878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6776279" y="216197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flipH="1">
            <a:off x="6776279" y="266140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5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results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CommandResult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&gt; </a:t>
            </a: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945930" y="4762500"/>
            <a:ext cx="974310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Observable&lt;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0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64788"/>
            <a:ext cx="7038900" cy="604470"/>
          </a:xfrm>
        </p:spPr>
        <p:txBody>
          <a:bodyPr/>
          <a:lstStyle/>
          <a:p>
            <a:r>
              <a:rPr lang="en-GB" dirty="0" err="1"/>
              <a:t>RxCommand</a:t>
            </a:r>
            <a:r>
              <a:rPr lang="en-GB" dirty="0"/>
              <a:t>  usage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3963" y="669258"/>
            <a:ext cx="5466398" cy="62957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619" y="1476769"/>
            <a:ext cx="7946084" cy="356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self responsible Widget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widget either gets its needed data passed in the constructor or ‘organizes’ it on their own behalf</a:t>
            </a:r>
          </a:p>
          <a:p>
            <a:r>
              <a:rPr lang="en-GB" dirty="0"/>
              <a:t>decides to  which data updates it subscribes or which data it wants to pull</a:t>
            </a:r>
          </a:p>
          <a:p>
            <a:r>
              <a:rPr lang="en-GB" dirty="0"/>
              <a:t>only uses Managers/ Services if data outside its own state has to be used / modified</a:t>
            </a:r>
          </a:p>
          <a:p>
            <a:r>
              <a:rPr lang="en-GB" dirty="0"/>
              <a:t>may read data directly from Services</a:t>
            </a:r>
          </a:p>
          <a:p>
            <a:r>
              <a:rPr lang="en-GB" dirty="0"/>
              <a:t>may  read/update data via Managers</a:t>
            </a:r>
          </a:p>
          <a:p>
            <a:r>
              <a:rPr lang="en-GB" dirty="0"/>
              <a:t>don’t implement business logic beyond their semantic context</a:t>
            </a:r>
          </a:p>
          <a:p>
            <a:r>
              <a:rPr lang="en-GB" dirty="0"/>
              <a:t>therefore its logic is easy to understand, to test or debug</a:t>
            </a:r>
          </a:p>
          <a:p>
            <a:endParaRPr lang="en-GB" dirty="0"/>
          </a:p>
          <a:p>
            <a:r>
              <a:rPr lang="en-GB" dirty="0"/>
              <a:t>Encourages feeling of ownership because you implement all the needed functionality for a Widget/Page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87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23849" y="866775"/>
            <a:ext cx="3854831" cy="3521100"/>
          </a:xfrm>
        </p:spPr>
        <p:txBody>
          <a:bodyPr/>
          <a:lstStyle/>
          <a:p>
            <a:r>
              <a:rPr lang="en-GB" dirty="0"/>
              <a:t>A real-world project </a:t>
            </a:r>
            <a:br>
              <a:rPr lang="en-GB" dirty="0"/>
            </a:br>
            <a:r>
              <a:rPr lang="en-GB" dirty="0"/>
              <a:t>using </a:t>
            </a:r>
            <a:r>
              <a:rPr lang="en-GB" dirty="0" err="1"/>
              <a:t>RxVMS</a:t>
            </a:r>
            <a:r>
              <a:rPr lang="en-GB" dirty="0"/>
              <a:t>: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JoinOrCreate</a:t>
            </a:r>
            <a:br>
              <a:rPr lang="en-GB" dirty="0"/>
            </a:br>
            <a:br>
              <a:rPr lang="en-GB" dirty="0"/>
            </a:br>
            <a:r>
              <a:rPr lang="en-GB" sz="2000" dirty="0">
                <a:hlinkClick r:id="rId2"/>
              </a:rPr>
              <a:t>http://joinorcreate.com/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78" y="224600"/>
            <a:ext cx="2282202" cy="46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87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42680" y="101625"/>
            <a:ext cx="3798900" cy="1493100"/>
          </a:xfrm>
        </p:spPr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642680" y="741285"/>
            <a:ext cx="4161943" cy="27366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app</a:t>
            </a:r>
            <a:r>
              <a:rPr lang="en-GB" dirty="0"/>
              <a:t> contains all pages and page specific Widgets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pages are grouped by there sematic context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widgets</a:t>
            </a:r>
            <a:r>
              <a:rPr lang="en-GB" dirty="0"/>
              <a:t> contain all Widgets that are used on more than one page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service_locator.dart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/>
              <a:t>contains the global instance of the </a:t>
            </a:r>
            <a:r>
              <a:rPr lang="en-GB" dirty="0" err="1"/>
              <a:t>ServiceLocator</a:t>
            </a:r>
            <a:r>
              <a:rPr lang="en-GB" dirty="0"/>
              <a:t> 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sl</a:t>
            </a:r>
            <a:r>
              <a:rPr lang="en-GB" dirty="0"/>
              <a:t>) and all object registrations.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clrChange>
              <a:clrFrom>
                <a:srgbClr val="252526"/>
              </a:clrFrom>
              <a:clrTo>
                <a:srgbClr val="2525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5548" y="0"/>
            <a:ext cx="3391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9880" y="149910"/>
            <a:ext cx="7038900" cy="590988"/>
          </a:xfrm>
        </p:spPr>
        <p:txBody>
          <a:bodyPr/>
          <a:lstStyle/>
          <a:p>
            <a:r>
              <a:rPr lang="en-GB" dirty="0" err="1"/>
              <a:t>ListView</a:t>
            </a:r>
            <a:r>
              <a:rPr lang="en-GB" dirty="0"/>
              <a:t> with search field</a:t>
            </a:r>
          </a:p>
        </p:txBody>
      </p:sp>
      <p:pic>
        <p:nvPicPr>
          <p:cNvPr id="3" name="searchfiel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6339.2007"/>
                    <p14:bmk name="Textmarke 2" time="12102.1105"/>
                    <p14:bmk name="Textmarke 3" time="24396.318"/>
                    <p14:bmk name="Textmarke 4" time="36402.3801"/>
                    <p14:bmk name="Textmarke 5" time="39187.7865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9880" y="667910"/>
            <a:ext cx="6546360" cy="42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2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2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1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2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3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4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5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2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pload_imgage">
            <a:hlinkClick r:id="" action="ppaction://media"/>
            <a:extLst>
              <a:ext uri="{FF2B5EF4-FFF2-40B4-BE49-F238E27FC236}">
                <a16:creationId xmlns:a16="http://schemas.microsoft.com/office/drawing/2014/main" id="{BA5E8970-9C14-45ED-96E8-12BEB546AC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2052.0179"/>
                    <p14:bmk name="Textmarke 2" time="3398.9881"/>
                    <p14:bmk name="Textmarke 3" time="15908.9641"/>
                    <p14:bmk name="Textmarke 4" time="16535.681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361" y="53153"/>
            <a:ext cx="2546569" cy="50371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078" y="53153"/>
            <a:ext cx="3187832" cy="590988"/>
          </a:xfrm>
        </p:spPr>
        <p:txBody>
          <a:bodyPr/>
          <a:lstStyle/>
          <a:p>
            <a:r>
              <a:rPr lang="en-GB" dirty="0"/>
              <a:t>Uploading Image</a:t>
            </a:r>
          </a:p>
        </p:txBody>
      </p:sp>
      <p:sp>
        <p:nvSpPr>
          <p:cNvPr id="4" name="Views">
            <a:extLst>
              <a:ext uri="{FF2B5EF4-FFF2-40B4-BE49-F238E27FC236}">
                <a16:creationId xmlns:a16="http://schemas.microsoft.com/office/drawing/2014/main" id="{768E5206-DAA7-4897-A4EE-D1E2EF0892B6}"/>
              </a:ext>
            </a:extLst>
          </p:cNvPr>
          <p:cNvSpPr/>
          <p:nvPr/>
        </p:nvSpPr>
        <p:spPr>
          <a:xfrm>
            <a:off x="7701443" y="338136"/>
            <a:ext cx="1091292" cy="9639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View</a:t>
            </a:r>
          </a:p>
        </p:txBody>
      </p:sp>
      <p:sp>
        <p:nvSpPr>
          <p:cNvPr id="5" name="Manager">
            <a:extLst>
              <a:ext uri="{FF2B5EF4-FFF2-40B4-BE49-F238E27FC236}">
                <a16:creationId xmlns:a16="http://schemas.microsoft.com/office/drawing/2014/main" id="{5E8DB80C-ED73-496B-BFD2-A0837BFC1B7A}"/>
              </a:ext>
            </a:extLst>
          </p:cNvPr>
          <p:cNvSpPr/>
          <p:nvPr/>
        </p:nvSpPr>
        <p:spPr>
          <a:xfrm>
            <a:off x="7622062" y="2012632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Manager</a:t>
            </a:r>
          </a:p>
        </p:txBody>
      </p:sp>
      <p:sp>
        <p:nvSpPr>
          <p:cNvPr id="6" name="Service">
            <a:extLst>
              <a:ext uri="{FF2B5EF4-FFF2-40B4-BE49-F238E27FC236}">
                <a16:creationId xmlns:a16="http://schemas.microsoft.com/office/drawing/2014/main" id="{062C20EE-92F1-4B3A-B5C8-D05144687C36}"/>
              </a:ext>
            </a:extLst>
          </p:cNvPr>
          <p:cNvSpPr/>
          <p:nvPr/>
        </p:nvSpPr>
        <p:spPr>
          <a:xfrm>
            <a:off x="7701443" y="3735596"/>
            <a:ext cx="1081343" cy="96934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Service</a:t>
            </a:r>
          </a:p>
        </p:txBody>
      </p:sp>
      <p:sp>
        <p:nvSpPr>
          <p:cNvPr id="7" name="isExecuting">
            <a:extLst>
              <a:ext uri="{FF2B5EF4-FFF2-40B4-BE49-F238E27FC236}">
                <a16:creationId xmlns:a16="http://schemas.microsoft.com/office/drawing/2014/main" id="{66E6E497-78D0-4BDC-AAD1-2FBFE4AF35CE}"/>
              </a:ext>
            </a:extLst>
          </p:cNvPr>
          <p:cNvSpPr/>
          <p:nvPr/>
        </p:nvSpPr>
        <p:spPr>
          <a:xfrm flipH="1">
            <a:off x="217823" y="4227493"/>
            <a:ext cx="1302674" cy="287474"/>
          </a:xfrm>
          <a:prstGeom prst="flowChartOnlineStorag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8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endParaRPr lang="en-GB" sz="800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9" name="canExecute">
            <a:extLst>
              <a:ext uri="{FF2B5EF4-FFF2-40B4-BE49-F238E27FC236}">
                <a16:creationId xmlns:a16="http://schemas.microsoft.com/office/drawing/2014/main" id="{220DCB65-2AE9-43F0-973A-1A82D9FDA5C4}"/>
              </a:ext>
            </a:extLst>
          </p:cNvPr>
          <p:cNvSpPr/>
          <p:nvPr/>
        </p:nvSpPr>
        <p:spPr>
          <a:xfrm flipH="1">
            <a:off x="217823" y="4576605"/>
            <a:ext cx="1302674" cy="256667"/>
          </a:xfrm>
          <a:prstGeom prst="flowChartOnlineStorag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endParaRPr lang="en-GB" sz="900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0" name="results">
            <a:extLst>
              <a:ext uri="{FF2B5EF4-FFF2-40B4-BE49-F238E27FC236}">
                <a16:creationId xmlns:a16="http://schemas.microsoft.com/office/drawing/2014/main" id="{A983BCF1-9706-43F8-94D0-6DDD74426626}"/>
              </a:ext>
            </a:extLst>
          </p:cNvPr>
          <p:cNvSpPr/>
          <p:nvPr/>
        </p:nvSpPr>
        <p:spPr>
          <a:xfrm flipH="1">
            <a:off x="174961" y="3873157"/>
            <a:ext cx="1345536" cy="268310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GB" sz="1200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sz="12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pic>
        <p:nvPicPr>
          <p:cNvPr id="18" name="manager selectImageCommand">
            <a:extLst>
              <a:ext uri="{FF2B5EF4-FFF2-40B4-BE49-F238E27FC236}">
                <a16:creationId xmlns:a16="http://schemas.microsoft.com/office/drawing/2014/main" id="{D8AFCA25-534A-4868-A4A6-1254FB752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75"/>
            <a:ext cx="7351789" cy="2761749"/>
          </a:xfrm>
          <a:prstGeom prst="rect">
            <a:avLst/>
          </a:prstGeom>
        </p:spPr>
      </p:pic>
      <p:pic>
        <p:nvPicPr>
          <p:cNvPr id="20" name="PickImage">
            <a:extLst>
              <a:ext uri="{FF2B5EF4-FFF2-40B4-BE49-F238E27FC236}">
                <a16:creationId xmlns:a16="http://schemas.microsoft.com/office/drawing/2014/main" id="{5C0C4FE6-1F81-4843-AE1F-9FDF20F6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2" y="448800"/>
            <a:ext cx="7514897" cy="2576203"/>
          </a:xfrm>
          <a:prstGeom prst="rect">
            <a:avLst/>
          </a:prstGeom>
        </p:spPr>
      </p:pic>
      <p:pic>
        <p:nvPicPr>
          <p:cNvPr id="24" name="showToast">
            <a:extLst>
              <a:ext uri="{FF2B5EF4-FFF2-40B4-BE49-F238E27FC236}">
                <a16:creationId xmlns:a16="http://schemas.microsoft.com/office/drawing/2014/main" id="{1E2D0EA1-3850-419B-9151-FC7C29CF1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489"/>
            <a:ext cx="6824717" cy="1463614"/>
          </a:xfrm>
          <a:prstGeom prst="rect">
            <a:avLst/>
          </a:prstGeom>
        </p:spPr>
      </p:pic>
      <p:pic>
        <p:nvPicPr>
          <p:cNvPr id="23" name="imageCommandListen">
            <a:extLst>
              <a:ext uri="{FF2B5EF4-FFF2-40B4-BE49-F238E27FC236}">
                <a16:creationId xmlns:a16="http://schemas.microsoft.com/office/drawing/2014/main" id="{C3989A3D-90C2-41C9-A2FE-82BF0C389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642" y="338136"/>
            <a:ext cx="7336221" cy="2614301"/>
          </a:xfrm>
          <a:prstGeom prst="rect">
            <a:avLst/>
          </a:prstGeom>
        </p:spPr>
      </p:pic>
      <p:pic>
        <p:nvPicPr>
          <p:cNvPr id="21" name="serviceUploadImage">
            <a:extLst>
              <a:ext uri="{FF2B5EF4-FFF2-40B4-BE49-F238E27FC236}">
                <a16:creationId xmlns:a16="http://schemas.microsoft.com/office/drawing/2014/main" id="{FE8A30D7-FCE5-4A70-90EF-5053A60E6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02" y="93601"/>
            <a:ext cx="7482187" cy="3441419"/>
          </a:xfrm>
          <a:prstGeom prst="rect">
            <a:avLst/>
          </a:prstGeom>
        </p:spPr>
      </p:pic>
      <p:pic>
        <p:nvPicPr>
          <p:cNvPr id="22" name="busyListen">
            <a:extLst>
              <a:ext uri="{FF2B5EF4-FFF2-40B4-BE49-F238E27FC236}">
                <a16:creationId xmlns:a16="http://schemas.microsoft.com/office/drawing/2014/main" id="{254F01CB-AC63-4CBB-8588-89927E30B8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5444426" cy="3136625"/>
          </a:xfrm>
          <a:prstGeom prst="rect">
            <a:avLst/>
          </a:prstGeom>
        </p:spPr>
      </p:pic>
      <p:sp>
        <p:nvSpPr>
          <p:cNvPr id="26" name="Pfeil: Service">
            <a:extLst>
              <a:ext uri="{FF2B5EF4-FFF2-40B4-BE49-F238E27FC236}">
                <a16:creationId xmlns:a16="http://schemas.microsoft.com/office/drawing/2014/main" id="{7DACBB91-5B4C-4313-8496-7C1D2352B1B3}"/>
              </a:ext>
            </a:extLst>
          </p:cNvPr>
          <p:cNvSpPr/>
          <p:nvPr/>
        </p:nvSpPr>
        <p:spPr>
          <a:xfrm rot="10800000">
            <a:off x="8766466" y="4141466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Pfeil: Manager">
            <a:extLst>
              <a:ext uri="{FF2B5EF4-FFF2-40B4-BE49-F238E27FC236}">
                <a16:creationId xmlns:a16="http://schemas.microsoft.com/office/drawing/2014/main" id="{9C2D440D-E5BE-4C32-AB83-B1B8CE9CAF7E}"/>
              </a:ext>
            </a:extLst>
          </p:cNvPr>
          <p:cNvSpPr/>
          <p:nvPr/>
        </p:nvSpPr>
        <p:spPr>
          <a:xfrm rot="10800000">
            <a:off x="8792735" y="2408486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UI">
            <a:extLst>
              <a:ext uri="{FF2B5EF4-FFF2-40B4-BE49-F238E27FC236}">
                <a16:creationId xmlns:a16="http://schemas.microsoft.com/office/drawing/2014/main" id="{5A77A223-87B1-4638-A06C-3895B7BA06A6}"/>
              </a:ext>
            </a:extLst>
          </p:cNvPr>
          <p:cNvSpPr/>
          <p:nvPr/>
        </p:nvSpPr>
        <p:spPr>
          <a:xfrm rot="10800000">
            <a:off x="8792735" y="709756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ui">
            <a:extLst>
              <a:ext uri="{FF2B5EF4-FFF2-40B4-BE49-F238E27FC236}">
                <a16:creationId xmlns:a16="http://schemas.microsoft.com/office/drawing/2014/main" id="{157CE31E-B15C-4A38-85D4-EFF077F1D3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7276662" cy="37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24228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41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4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8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27" presetClass="emph" presetSubtype="0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6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3CCFF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97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3CCFF"/>
                                          </p:to>
                                        </p:animClr>
                                        <p:set>
                                          <p:cBhvr>
                                            <p:cTn id="98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2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79268">
                    <p:cTn id="12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128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9" fill="hold">
                          <p:stCondLst>
                            <p:cond delay="0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1"/>
                      </p:tgtEl>
                    </p:cond>
                  </p:nextCondLst>
                </p:seq>
                <p:seq concurrent="1" nextAc="seek">
                  <p:cTn id="139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0" fill="hold">
                          <p:stCondLst>
                            <p:cond delay="0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1" presetClass="entr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2"/>
                      </p:tgtEl>
                    </p:cond>
                  </p:nextCondLst>
                </p:seq>
                <p:seq concurrent="1" nextAc="seek">
                  <p:cTn id="151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2" fill="hold">
                          <p:stCondLst>
                            <p:cond delay="0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55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57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158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59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6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16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6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6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6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68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69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1" presetClass="entr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3"/>
                      </p:tgtEl>
                    </p:cond>
                  </p:nextCondLst>
                </p:seq>
                <p:seq concurrent="1" nextAc="seek">
                  <p:cTn id="179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0" fill="hold">
                          <p:stCondLst>
                            <p:cond delay="0"/>
                          </p:stCondLst>
                          <p:childTnLst>
                            <p:par>
                              <p:cTn id="1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2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4"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6" grpId="0" animBg="1"/>
          <p:bldP spid="26" grpId="2" animBg="1"/>
          <p:bldP spid="26" grpId="3" animBg="1"/>
          <p:bldP spid="25" grpId="1" animBg="1"/>
          <p:bldP spid="25" grpId="3" animBg="1"/>
          <p:bldP spid="25" grpId="4" animBg="1"/>
          <p:bldP spid="13" grpId="1" animBg="1"/>
          <p:bldP spid="13" grpId="2" animBg="1"/>
          <p:bldP spid="13" grpId="3" animBg="1"/>
          <p:bldP spid="13" grpId="4" animBg="1"/>
          <p:bldP spid="13" grpId="5" animBg="1"/>
          <p:bldP spid="13" grpId="6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24228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41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4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8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27" presetClass="emph" presetSubtype="0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6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3CCFF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97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3CCFF"/>
                                          </p:to>
                                        </p:animClr>
                                        <p:set>
                                          <p:cBhvr>
                                            <p:cTn id="98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2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79268">
                    <p:cTn id="12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</p:childTnLst>
            </p:cTn>
          </p:par>
        </p:tnLst>
        <p:bldLst>
          <p:bldP spid="10" grpId="0" animBg="1"/>
          <p:bldP spid="26" grpId="0" animBg="1"/>
          <p:bldP spid="26" grpId="2" animBg="1"/>
          <p:bldP spid="25" grpId="1" animBg="1"/>
          <p:bldP spid="25" grpId="3" animBg="1"/>
          <p:bldP spid="25" grpId="4" animBg="1"/>
          <p:bldP spid="13" grpId="2" animBg="1"/>
          <p:bldP spid="13" grpId="3" animBg="1"/>
          <p:bldP spid="13" grpId="6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90988"/>
          </a:xfrm>
        </p:spPr>
        <p:txBody>
          <a:bodyPr/>
          <a:lstStyle/>
          <a:p>
            <a:r>
              <a:rPr lang="en-GB" dirty="0"/>
              <a:t>Deleting Events</a:t>
            </a:r>
          </a:p>
        </p:txBody>
      </p:sp>
      <p:sp>
        <p:nvSpPr>
          <p:cNvPr id="3" name="isExecuting">
            <a:extLst>
              <a:ext uri="{FF2B5EF4-FFF2-40B4-BE49-F238E27FC236}">
                <a16:creationId xmlns:a16="http://schemas.microsoft.com/office/drawing/2014/main" id="{872BEF51-5684-4AFF-BE64-B65F7516B98D}"/>
              </a:ext>
            </a:extLst>
          </p:cNvPr>
          <p:cNvSpPr/>
          <p:nvPr/>
        </p:nvSpPr>
        <p:spPr>
          <a:xfrm flipH="1">
            <a:off x="169536" y="4230458"/>
            <a:ext cx="1406280" cy="321978"/>
          </a:xfrm>
          <a:prstGeom prst="flowChartOnlineStorag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8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endParaRPr lang="en-GB" sz="800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4" name="canExecute">
            <a:extLst>
              <a:ext uri="{FF2B5EF4-FFF2-40B4-BE49-F238E27FC236}">
                <a16:creationId xmlns:a16="http://schemas.microsoft.com/office/drawing/2014/main" id="{78064408-DB2E-40C3-A697-CDA7A3411A0B}"/>
              </a:ext>
            </a:extLst>
          </p:cNvPr>
          <p:cNvSpPr/>
          <p:nvPr/>
        </p:nvSpPr>
        <p:spPr>
          <a:xfrm flipH="1">
            <a:off x="169536" y="4621621"/>
            <a:ext cx="1384944" cy="287473"/>
          </a:xfrm>
          <a:prstGeom prst="flowChartOnlineStorag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endParaRPr lang="en-GB" sz="900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5" name="result">
            <a:extLst>
              <a:ext uri="{FF2B5EF4-FFF2-40B4-BE49-F238E27FC236}">
                <a16:creationId xmlns:a16="http://schemas.microsoft.com/office/drawing/2014/main" id="{BF62B4D9-27C0-43EA-B102-45B5181606C0}"/>
              </a:ext>
            </a:extLst>
          </p:cNvPr>
          <p:cNvSpPr/>
          <p:nvPr/>
        </p:nvSpPr>
        <p:spPr>
          <a:xfrm flipH="1">
            <a:off x="169536" y="3867871"/>
            <a:ext cx="1384944" cy="287473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1200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sz="12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5E3A96B-D16A-49EF-AF9E-8A4050EF2022}"/>
              </a:ext>
            </a:extLst>
          </p:cNvPr>
          <p:cNvSpPr/>
          <p:nvPr/>
        </p:nvSpPr>
        <p:spPr>
          <a:xfrm>
            <a:off x="7701443" y="338136"/>
            <a:ext cx="1091292" cy="9639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View</a:t>
            </a:r>
          </a:p>
        </p:txBody>
      </p:sp>
      <p:sp>
        <p:nvSpPr>
          <p:cNvPr id="7" name="Abgerundetes Rechteck 13">
            <a:extLst>
              <a:ext uri="{FF2B5EF4-FFF2-40B4-BE49-F238E27FC236}">
                <a16:creationId xmlns:a16="http://schemas.microsoft.com/office/drawing/2014/main" id="{E6F33E9C-BD79-4275-BD93-5F67E37C7AE4}"/>
              </a:ext>
            </a:extLst>
          </p:cNvPr>
          <p:cNvSpPr/>
          <p:nvPr/>
        </p:nvSpPr>
        <p:spPr>
          <a:xfrm>
            <a:off x="7622062" y="2012632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Manager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1B23A3A-6621-4AAC-803C-B69CCFBA71FC}"/>
              </a:ext>
            </a:extLst>
          </p:cNvPr>
          <p:cNvSpPr/>
          <p:nvPr/>
        </p:nvSpPr>
        <p:spPr>
          <a:xfrm>
            <a:off x="7701443" y="3735596"/>
            <a:ext cx="1081343" cy="96934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Service</a:t>
            </a:r>
          </a:p>
        </p:txBody>
      </p:sp>
      <p:sp>
        <p:nvSpPr>
          <p:cNvPr id="9" name="Pfeil: UI">
            <a:extLst>
              <a:ext uri="{FF2B5EF4-FFF2-40B4-BE49-F238E27FC236}">
                <a16:creationId xmlns:a16="http://schemas.microsoft.com/office/drawing/2014/main" id="{A2560B5A-7C63-4E47-BE19-6D6EEB1E181C}"/>
              </a:ext>
            </a:extLst>
          </p:cNvPr>
          <p:cNvSpPr/>
          <p:nvPr/>
        </p:nvSpPr>
        <p:spPr>
          <a:xfrm rot="10800000">
            <a:off x="8792735" y="709756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deleteEvent">
            <a:hlinkClick r:id="" action="ppaction://media"/>
            <a:extLst>
              <a:ext uri="{FF2B5EF4-FFF2-40B4-BE49-F238E27FC236}">
                <a16:creationId xmlns:a16="http://schemas.microsoft.com/office/drawing/2014/main" id="{4C6092B4-3719-4F10-BDCA-2A7233BAFB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2" time="11600.3144"/>
                    <p14:bmk name="Textmarke 3" time="12885.8084"/>
                    <p14:bmk name="Textmarke 1" time="14070.314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1997" y="39852"/>
            <a:ext cx="2531898" cy="5063796"/>
          </a:xfrm>
          <a:prstGeom prst="rect">
            <a:avLst/>
          </a:prstGeom>
        </p:spPr>
      </p:pic>
      <p:sp>
        <p:nvSpPr>
          <p:cNvPr id="12" name="Pfeil: Manager">
            <a:extLst>
              <a:ext uri="{FF2B5EF4-FFF2-40B4-BE49-F238E27FC236}">
                <a16:creationId xmlns:a16="http://schemas.microsoft.com/office/drawing/2014/main" id="{679BE053-7404-48D2-BF8D-9DC3AF1CAA79}"/>
              </a:ext>
            </a:extLst>
          </p:cNvPr>
          <p:cNvSpPr/>
          <p:nvPr/>
        </p:nvSpPr>
        <p:spPr>
          <a:xfrm rot="10800000">
            <a:off x="8778804" y="2408486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Service">
            <a:extLst>
              <a:ext uri="{FF2B5EF4-FFF2-40B4-BE49-F238E27FC236}">
                <a16:creationId xmlns:a16="http://schemas.microsoft.com/office/drawing/2014/main" id="{C2A3976D-A6D9-4480-845A-9180AD1A67A1}"/>
              </a:ext>
            </a:extLst>
          </p:cNvPr>
          <p:cNvSpPr/>
          <p:nvPr/>
        </p:nvSpPr>
        <p:spPr>
          <a:xfrm rot="10800000">
            <a:off x="8778804" y="4107215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UI deleteEvent">
            <a:extLst>
              <a:ext uri="{FF2B5EF4-FFF2-40B4-BE49-F238E27FC236}">
                <a16:creationId xmlns:a16="http://schemas.microsoft.com/office/drawing/2014/main" id="{D6E6CE8E-0333-4A38-AE11-F2B16441B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730886" cy="1485582"/>
          </a:xfrm>
          <a:prstGeom prst="rect">
            <a:avLst/>
          </a:prstGeom>
        </p:spPr>
      </p:pic>
      <p:pic>
        <p:nvPicPr>
          <p:cNvPr id="15" name="manager deleteEvent">
            <a:extLst>
              <a:ext uri="{FF2B5EF4-FFF2-40B4-BE49-F238E27FC236}">
                <a16:creationId xmlns:a16="http://schemas.microsoft.com/office/drawing/2014/main" id="{E5F67EDE-31B0-47B2-8997-E7D4A32DD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578" y="0"/>
            <a:ext cx="6663672" cy="1920445"/>
          </a:xfrm>
          <a:prstGeom prst="rect">
            <a:avLst/>
          </a:prstGeom>
        </p:spPr>
      </p:pic>
      <p:pic>
        <p:nvPicPr>
          <p:cNvPr id="16" name="service deleteevent">
            <a:extLst>
              <a:ext uri="{FF2B5EF4-FFF2-40B4-BE49-F238E27FC236}">
                <a16:creationId xmlns:a16="http://schemas.microsoft.com/office/drawing/2014/main" id="{1E62C4A5-83CA-4D34-9384-E0D0D09B1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3902" y="0"/>
            <a:ext cx="6929821" cy="2629180"/>
          </a:xfrm>
          <a:prstGeom prst="rect">
            <a:avLst/>
          </a:prstGeom>
        </p:spPr>
      </p:pic>
      <p:pic>
        <p:nvPicPr>
          <p:cNvPr id="17" name="initState">
            <a:extLst>
              <a:ext uri="{FF2B5EF4-FFF2-40B4-BE49-F238E27FC236}">
                <a16:creationId xmlns:a16="http://schemas.microsoft.com/office/drawing/2014/main" id="{558D514D-FAB2-4F00-AF51-6C0BB5991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179" y="12480"/>
            <a:ext cx="6929821" cy="25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6" dur="2171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2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33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4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60" dur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64" dur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11"/>
                    </p:tgtEl>
                  </p:cMediaNode>
                </p:video>
                <p:seq concurrent="1" nextAc="seek">
                  <p:cTn id="70" restart="whenNotActive" fill="hold" evtFilter="cancelBubble" nodeType="interactiveSeq">
                    <p:stCondLst>
                      <p:cond evt="onMediaBookmark" delay="0">
                        <p:tgtEl>
                          <p14:bmkTgt spid="11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" fill="hold">
                          <p:stCondLst>
                            <p:cond delay="0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1" dur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1" bmkName="Textmarke 2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MediaBookmark" delay="0">
                        <p:tgtEl>
                          <p14:bmkTgt spid="11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6" dur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27" presetClass="emph" presetSubtype="0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2" dur="1050" autoRev="1" fill="remove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66CCFF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93" dur="1050" autoRev="1" fill="remove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66CCFF"/>
                                          </p:to>
                                        </p:animClr>
                                        <p:set>
                                          <p:cBhvr>
                                            <p:cTn id="94" dur="1050" autoRev="1" fill="remove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5" dur="1050" autoRev="1" fill="remove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97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98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01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02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03" dur="9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5" presetID="2" presetClass="entr" presetSubtype="4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1" bmkName="Textmarke 3"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9" grpId="0" animBg="1"/>
          <p:bldP spid="9" grpId="1" animBg="1"/>
          <p:bldP spid="9" grpId="2" animBg="1"/>
          <p:bldP spid="12" grpId="0" animBg="1"/>
          <p:bldP spid="12" grpId="1" animBg="1"/>
          <p:bldP spid="13" grpId="0" animBg="1"/>
          <p:bldP spid="1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6" dur="2171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2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33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4" dur="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60" dur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64" dur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69" fill="hold" display="0">
                      <p:stCondLst>
                        <p:cond delay="indefinite"/>
                      </p:stCondLst>
                    </p:cTn>
                    <p:tgtEl>
                      <p:spTgt spid="11"/>
                    </p:tgtEl>
                  </p:cMediaNode>
                </p:video>
              </p:childTnLst>
            </p:cTn>
          </p:par>
        </p:tnLst>
        <p:bldLst>
          <p:bldP spid="9" grpId="1" animBg="1"/>
          <p:bldP spid="12" grpId="0" animBg="1"/>
          <p:bldP spid="12" grpId="1" animBg="1"/>
          <p:bldP spid="13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91740"/>
            <a:ext cx="7038900" cy="914100"/>
          </a:xfrm>
        </p:spPr>
        <p:txBody>
          <a:bodyPr/>
          <a:lstStyle/>
          <a:p>
            <a:r>
              <a:rPr lang="de-DE" dirty="0"/>
              <a:t>Why another </a:t>
            </a:r>
            <a:r>
              <a:rPr lang="en-GB" dirty="0"/>
              <a:t>architecture</a:t>
            </a:r>
            <a:r>
              <a:rPr lang="de-DE" dirty="0"/>
              <a:t>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297500" y="601980"/>
            <a:ext cx="7038900" cy="44043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dirty="0"/>
              <a:t>Most existing architectures like MVP/MVVM don‘t match the reactive View updating  of Flutter.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dirty="0"/>
              <a:t>redux is one of the most recommend patterns but: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About 30% more boiler plate code than using </a:t>
            </a:r>
            <a:r>
              <a:rPr lang="en-GB" dirty="0" err="1"/>
              <a:t>RxVMS</a:t>
            </a:r>
            <a:endParaRPr lang="en-GB" dirty="0"/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Hard to read and to explore new redux code base (F12 doesn’t help)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Hard to understand for beginners, starting with the </a:t>
            </a:r>
            <a:r>
              <a:rPr lang="en-GB" dirty="0" err="1"/>
              <a:t>namings</a:t>
            </a:r>
            <a:r>
              <a:rPr lang="en-GB" dirty="0"/>
              <a:t> (why are reducer called reducers when they don’t reduce anything?).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Extremely rigid making it difficult if you have to step outside the pattern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Doesn’t fit well the Stream interface of Firebase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 err="1"/>
              <a:t>InheritedModel</a:t>
            </a:r>
            <a:r>
              <a:rPr lang="en-GB" dirty="0"/>
              <a:t>, </a:t>
            </a:r>
            <a:r>
              <a:rPr lang="en-GB" dirty="0" err="1"/>
              <a:t>InheritedWidget</a:t>
            </a:r>
            <a:r>
              <a:rPr lang="en-GB" dirty="0"/>
              <a:t>, </a:t>
            </a:r>
            <a:r>
              <a:rPr lang="en-GB" dirty="0" err="1"/>
              <a:t>ScopedModel</a:t>
            </a:r>
            <a:endParaRPr lang="en-GB" dirty="0"/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 To closely coupled to UI code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No clear assignment of responsibilities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Hard to explore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/>
              <a:t>BLOC 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No guidance on what is the scope of one BLOCK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 err="1"/>
              <a:t>StreamSinks</a:t>
            </a:r>
            <a:r>
              <a:rPr lang="en-GB" dirty="0"/>
              <a:t> used as </a:t>
            </a:r>
            <a:r>
              <a:rPr lang="en-GB" dirty="0" err="1"/>
              <a:t>Eventhandlers</a:t>
            </a:r>
            <a:r>
              <a:rPr lang="en-GB" dirty="0"/>
              <a:t> instead of a command</a:t>
            </a:r>
          </a:p>
        </p:txBody>
      </p:sp>
    </p:spTree>
    <p:extLst>
      <p:ext uri="{BB962C8B-B14F-4D97-AF65-F5344CB8AC3E}">
        <p14:creationId xmlns:p14="http://schemas.microsoft.com/office/powerpoint/2010/main" val="260909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1297500" y="957950"/>
            <a:ext cx="6912000" cy="3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My </a:t>
            </a:r>
            <a:r>
              <a:rPr lang="de-DE" sz="1800" dirty="0" err="1">
                <a:solidFill>
                  <a:schemeClr val="hlink"/>
                </a:solidFill>
              </a:rPr>
              <a:t>blog</a:t>
            </a:r>
            <a:r>
              <a:rPr lang="de-DE" sz="1800" dirty="0">
                <a:solidFill>
                  <a:schemeClr val="hlink"/>
                </a:solidFill>
              </a:rPr>
              <a:t>: </a:t>
            </a:r>
            <a:r>
              <a:rPr lang="de-DE" sz="1800" u="sng" dirty="0">
                <a:solidFill>
                  <a:schemeClr val="hlink"/>
                </a:solidFill>
                <a:hlinkClick r:id="rId3"/>
              </a:rPr>
              <a:t>https://www.burkharts.net/apps/blog/</a:t>
            </a: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u="sng" dirty="0">
                <a:solidFill>
                  <a:schemeClr val="hlink"/>
                </a:solidFill>
              </a:rPr>
              <a:t>You </a:t>
            </a:r>
            <a:r>
              <a:rPr lang="de-DE" sz="1800" u="sng" dirty="0" err="1">
                <a:solidFill>
                  <a:schemeClr val="hlink"/>
                </a:solidFill>
              </a:rPr>
              <a:t>can</a:t>
            </a:r>
            <a:r>
              <a:rPr lang="de-DE" sz="1800" u="sng" dirty="0">
                <a:solidFill>
                  <a:schemeClr val="hlink"/>
                </a:solidFill>
              </a:rPr>
              <a:t> find </a:t>
            </a:r>
            <a:r>
              <a:rPr lang="de-DE" sz="1800" u="sng" dirty="0" err="1">
                <a:solidFill>
                  <a:schemeClr val="hlink"/>
                </a:solidFill>
              </a:rPr>
              <a:t>me</a:t>
            </a:r>
            <a:r>
              <a:rPr lang="de-DE" sz="1800" u="sng" dirty="0">
                <a:solidFill>
                  <a:schemeClr val="hlink"/>
                </a:solidFill>
              </a:rPr>
              <a:t> on Twitter @</a:t>
            </a:r>
            <a:r>
              <a:rPr lang="de-DE" sz="1800" u="sng" dirty="0" err="1">
                <a:solidFill>
                  <a:schemeClr val="hlink"/>
                </a:solidFill>
              </a:rPr>
              <a:t>ThomasBurkhartsB</a:t>
            </a: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u="sng" dirty="0">
                <a:solidFill>
                  <a:schemeClr val="hlink"/>
                </a:solidFill>
              </a:rPr>
              <a:t>And on </a:t>
            </a:r>
            <a:r>
              <a:rPr lang="de-DE" sz="1800" u="sng" dirty="0" err="1">
                <a:solidFill>
                  <a:schemeClr val="hlink"/>
                </a:solidFill>
              </a:rPr>
              <a:t>most</a:t>
            </a:r>
            <a:r>
              <a:rPr lang="de-DE" sz="1800" u="sng" dirty="0">
                <a:solidFill>
                  <a:schemeClr val="hlink"/>
                </a:solidFill>
              </a:rPr>
              <a:t> </a:t>
            </a:r>
            <a:r>
              <a:rPr lang="de-DE" sz="1800" u="sng" dirty="0" err="1">
                <a:solidFill>
                  <a:schemeClr val="hlink"/>
                </a:solidFill>
              </a:rPr>
              <a:t>chats</a:t>
            </a:r>
            <a:r>
              <a:rPr lang="de-DE" sz="1800" u="sng" dirty="0">
                <a:solidFill>
                  <a:schemeClr val="hlink"/>
                </a:solidFill>
              </a:rPr>
              <a:t> </a:t>
            </a:r>
            <a:r>
              <a:rPr lang="de-DE" sz="1800" u="sng" dirty="0" err="1">
                <a:solidFill>
                  <a:schemeClr val="hlink"/>
                </a:solidFill>
              </a:rPr>
              <a:t>under</a:t>
            </a:r>
            <a:r>
              <a:rPr lang="de-DE" sz="1800" u="sng" dirty="0">
                <a:solidFill>
                  <a:schemeClr val="hlink"/>
                </a:solidFill>
              </a:rPr>
              <a:t> ‚escamoteur‘</a:t>
            </a:r>
            <a:endParaRPr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</a:t>
            </a:r>
            <a:r>
              <a:rPr lang="en-GB" dirty="0" err="1"/>
              <a:t>RxVMS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GB" dirty="0"/>
              <a:t>Easy to explore and to understand </a:t>
            </a:r>
            <a:br>
              <a:rPr lang="en-GB" dirty="0"/>
            </a:br>
            <a:r>
              <a:rPr lang="en-GB" sz="1000" dirty="0"/>
              <a:t>( given that you  have understood the concept of Streams )</a:t>
            </a: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 configuration by convention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Avoiding black magic of a framework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Encourage the feeling of work ownership when working on a team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Clear separation of concerns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Easy to test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Able to scale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Minimal boring boilerplate code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Not too rigid to be flexible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Fun to work with</a:t>
            </a:r>
          </a:p>
          <a:p>
            <a:pPr marL="488950" indent="-342900">
              <a:buFont typeface="+mj-lt"/>
              <a:buAutoNum type="arabicPeriod"/>
            </a:pP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Highly Reactive</a:t>
            </a:r>
          </a:p>
        </p:txBody>
      </p:sp>
    </p:spTree>
    <p:extLst>
      <p:ext uri="{BB962C8B-B14F-4D97-AF65-F5344CB8AC3E}">
        <p14:creationId xmlns:p14="http://schemas.microsoft.com/office/powerpoint/2010/main" val="149695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90512"/>
            <a:ext cx="5715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976" y="87897"/>
            <a:ext cx="7038900" cy="620763"/>
          </a:xfrm>
        </p:spPr>
        <p:txBody>
          <a:bodyPr/>
          <a:lstStyle/>
          <a:p>
            <a:r>
              <a:rPr lang="en-GB" dirty="0"/>
              <a:t>Structure of a </a:t>
            </a:r>
            <a:r>
              <a:rPr lang="en-GB" dirty="0" err="1"/>
              <a:t>RxVMS</a:t>
            </a:r>
            <a:r>
              <a:rPr lang="en-GB" dirty="0"/>
              <a:t>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371600" y="887900"/>
            <a:ext cx="5500476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ViewS</a:t>
            </a:r>
            <a:endParaRPr lang="en-GB" sz="1100" cap="all" dirty="0"/>
          </a:p>
        </p:txBody>
      </p:sp>
      <p:sp>
        <p:nvSpPr>
          <p:cNvPr id="14" name="Abgerundetes Rechteck 13"/>
          <p:cNvSpPr/>
          <p:nvPr/>
        </p:nvSpPr>
        <p:spPr>
          <a:xfrm>
            <a:off x="1371600" y="2179635"/>
            <a:ext cx="5500476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ManagerS</a:t>
            </a:r>
            <a:endParaRPr lang="en-GB" sz="1100" cap="all" dirty="0"/>
          </a:p>
        </p:txBody>
      </p:sp>
      <p:sp>
        <p:nvSpPr>
          <p:cNvPr id="15" name="Ellipse 14"/>
          <p:cNvSpPr/>
          <p:nvPr/>
        </p:nvSpPr>
        <p:spPr>
          <a:xfrm>
            <a:off x="1371600" y="3615686"/>
            <a:ext cx="5500476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ServiceS</a:t>
            </a:r>
            <a:endParaRPr lang="en-GB" sz="1100" cap="all" dirty="0"/>
          </a:p>
        </p:txBody>
      </p:sp>
      <p:sp>
        <p:nvSpPr>
          <p:cNvPr id="35" name="Rechteck 34"/>
          <p:cNvSpPr/>
          <p:nvPr/>
        </p:nvSpPr>
        <p:spPr>
          <a:xfrm>
            <a:off x="7098030" y="884260"/>
            <a:ext cx="760836" cy="37145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GB" cap="all" dirty="0">
                <a:solidFill>
                  <a:schemeClr val="tx1"/>
                </a:solidFill>
              </a:rPr>
              <a:t>Domain Objects</a:t>
            </a:r>
          </a:p>
        </p:txBody>
      </p:sp>
      <p:sp>
        <p:nvSpPr>
          <p:cNvPr id="36" name="Rechteck 35"/>
          <p:cNvSpPr/>
          <p:nvPr/>
        </p:nvSpPr>
        <p:spPr>
          <a:xfrm>
            <a:off x="8191500" y="884261"/>
            <a:ext cx="731520" cy="2384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180000" rIns="36000" bIns="72000" rtlCol="0" anchor="ctr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GB" sz="1200" cap="all" dirty="0" err="1">
                <a:solidFill>
                  <a:schemeClr val="tx1"/>
                </a:solidFill>
              </a:rPr>
              <a:t>AggregatorsAdapters</a:t>
            </a:r>
            <a:endParaRPr lang="en-GB" sz="12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6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39483"/>
            <a:ext cx="7038900" cy="3339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Encapsulate functionality beyond the Apps </a:t>
            </a:r>
            <a:r>
              <a:rPr lang="en-GB" dirty="0" err="1"/>
              <a:t>bounderies</a:t>
            </a:r>
            <a:r>
              <a:rPr lang="en-GB" dirty="0"/>
              <a:t> like: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REST APIs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Databases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OS Services like Contacts / Calendar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Hardware features like Location, acceleration sensors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Convert data from / to the external data format (e.g. JSON) to domain objects</a:t>
            </a:r>
          </a:p>
          <a:p>
            <a:pPr>
              <a:lnSpc>
                <a:spcPct val="150000"/>
              </a:lnSpc>
            </a:pPr>
            <a:r>
              <a:rPr lang="en-GB" dirty="0"/>
              <a:t>Don’t change any App State on their own</a:t>
            </a:r>
          </a:p>
          <a:p>
            <a:pPr>
              <a:lnSpc>
                <a:spcPct val="150000"/>
              </a:lnSpc>
            </a:pPr>
            <a:r>
              <a:rPr lang="en-GB" dirty="0"/>
              <a:t>Each Service should only wrap one external aspect.</a:t>
            </a:r>
          </a:p>
        </p:txBody>
      </p:sp>
    </p:spTree>
    <p:extLst>
      <p:ext uri="{BB962C8B-B14F-4D97-AF65-F5344CB8AC3E}">
        <p14:creationId xmlns:p14="http://schemas.microsoft.com/office/powerpoint/2010/main" val="180282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Wrap </a:t>
            </a:r>
            <a:r>
              <a:rPr lang="en-GB" b="1" dirty="0"/>
              <a:t>semantically related </a:t>
            </a:r>
            <a:r>
              <a:rPr lang="en-GB" dirty="0"/>
              <a:t>business logic e.g.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User Management/Authentication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Notification Management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Invoices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No direct mapping to a specific View (Managers ≠ </a:t>
            </a:r>
            <a:r>
              <a:rPr lang="en-GB" dirty="0" err="1"/>
              <a:t>ViewModel</a:t>
            </a:r>
            <a:r>
              <a:rPr lang="en-GB" dirty="0"/>
              <a:t>)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Often provide CRUD functionality for domain objects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Implement any (business) logic that change App State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 Therefore use Services / other Managers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Provide Commands/ Data Streams for the UI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Are accessed by </a:t>
            </a:r>
            <a:r>
              <a:rPr lang="en-GB" dirty="0" err="1"/>
              <a:t>ServiceLocator</a:t>
            </a:r>
            <a:r>
              <a:rPr lang="en-GB" dirty="0"/>
              <a:t> or DI.</a:t>
            </a:r>
          </a:p>
        </p:txBody>
      </p:sp>
    </p:spTree>
    <p:extLst>
      <p:ext uri="{BB962C8B-B14F-4D97-AF65-F5344CB8AC3E}">
        <p14:creationId xmlns:p14="http://schemas.microsoft.com/office/powerpoint/2010/main" val="6922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21080"/>
            <a:ext cx="7191180" cy="3817620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Full Page or Custom View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Are self responsible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Select which data they need from </a:t>
            </a:r>
            <a:r>
              <a:rPr lang="en-GB" sz="1400" b="1" dirty="0"/>
              <a:t>Managers</a:t>
            </a:r>
            <a:r>
              <a:rPr lang="en-GB" sz="1400" dirty="0"/>
              <a:t> or directly from </a:t>
            </a:r>
            <a:r>
              <a:rPr lang="en-GB" sz="1400" b="1" dirty="0"/>
              <a:t>Services </a:t>
            </a:r>
            <a:r>
              <a:rPr lang="en-GB" sz="1400" dirty="0"/>
              <a:t>typically by listening on Streams</a:t>
            </a:r>
            <a:endParaRPr lang="en-GB" sz="1400" b="1" dirty="0"/>
          </a:p>
          <a:p>
            <a:pPr>
              <a:lnSpc>
                <a:spcPct val="150000"/>
              </a:lnSpc>
            </a:pPr>
            <a:r>
              <a:rPr lang="en-GB" sz="1400" dirty="0"/>
              <a:t>Modify data by using </a:t>
            </a:r>
            <a:r>
              <a:rPr lang="en-GB" sz="1400" b="1" dirty="0"/>
              <a:t>Commands</a:t>
            </a:r>
            <a:r>
              <a:rPr lang="en-GB" sz="1400" dirty="0"/>
              <a:t> in </a:t>
            </a:r>
            <a:r>
              <a:rPr lang="en-GB" sz="1400" b="1" dirty="0"/>
              <a:t>Managers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b="1" dirty="0"/>
              <a:t>Don’t modify</a:t>
            </a:r>
            <a:r>
              <a:rPr lang="en-GB" sz="1400" dirty="0"/>
              <a:t> </a:t>
            </a:r>
            <a:r>
              <a:rPr lang="en-GB" sz="1400" b="1" dirty="0"/>
              <a:t>data / state </a:t>
            </a:r>
            <a:r>
              <a:rPr lang="en-GB" sz="1400" dirty="0"/>
              <a:t>by using Services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Don’t change any state </a:t>
            </a:r>
            <a:r>
              <a:rPr lang="en-GB" sz="1400" dirty="0"/>
              <a:t>that isn’t related to task the View is made for, that is the duty of business logic inside Managers</a:t>
            </a:r>
          </a:p>
        </p:txBody>
      </p:sp>
    </p:spTree>
    <p:extLst>
      <p:ext uri="{BB962C8B-B14F-4D97-AF65-F5344CB8AC3E}">
        <p14:creationId xmlns:p14="http://schemas.microsoft.com/office/powerpoint/2010/main" val="27948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139650"/>
            <a:ext cx="7038900" cy="573990"/>
          </a:xfrm>
        </p:spPr>
        <p:txBody>
          <a:bodyPr/>
          <a:lstStyle/>
          <a:p>
            <a:r>
              <a:rPr lang="en-GB" dirty="0"/>
              <a:t>Domain Objects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680745"/>
            <a:ext cx="7038900" cy="12496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Objects that represent real world objects or abstract concepts from the application domain such as: users, invoices, tickets</a:t>
            </a:r>
          </a:p>
          <a:p>
            <a:r>
              <a:rPr lang="en-GB" dirty="0"/>
              <a:t>If they have methods, they  ONLY change their own internal state, never any other objects</a:t>
            </a:r>
          </a:p>
          <a:p>
            <a:r>
              <a:rPr lang="en-GB" dirty="0"/>
              <a:t>Often provide factory functions like to/from JSON that Services can use.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297500" y="189753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Aggregators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297500" y="2471520"/>
            <a:ext cx="7038900" cy="6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Wrap multiple Domain Objects so that they can be passed over a Stream as one entity. This can be Lists, Tuples or custom Objects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236540" y="314721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Adapters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236540" y="3721200"/>
            <a:ext cx="7038900" cy="104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If data conversion from the type of a Domain Object is too complex to be used by a View, the Domain Object can be wrapped inside a Adapter that encapsulates the conversion  </a:t>
            </a:r>
          </a:p>
          <a:p>
            <a:r>
              <a:rPr lang="en-GB" dirty="0"/>
              <a:t>Rarely needed in Flutter </a:t>
            </a:r>
            <a:r>
              <a:rPr lang="de-DE" dirty="0"/>
              <a:t>😉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85959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Microsoft Office PowerPoint</Application>
  <PresentationFormat>Bildschirmpräsentation (16:9)</PresentationFormat>
  <Paragraphs>156</Paragraphs>
  <Slides>21</Slides>
  <Notes>6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Montserrat</vt:lpstr>
      <vt:lpstr>Fira Code Medium</vt:lpstr>
      <vt:lpstr>Arial</vt:lpstr>
      <vt:lpstr>Lato</vt:lpstr>
      <vt:lpstr>Focus</vt:lpstr>
      <vt:lpstr>RxVMS A practical reactive architecture for Flutter</vt:lpstr>
      <vt:lpstr>Why another architecture?</vt:lpstr>
      <vt:lpstr>Goals of RxVMS</vt:lpstr>
      <vt:lpstr>PowerPoint-Präsentation</vt:lpstr>
      <vt:lpstr>Structure of a RxVMS App</vt:lpstr>
      <vt:lpstr>Services</vt:lpstr>
      <vt:lpstr>Managers</vt:lpstr>
      <vt:lpstr>Views</vt:lpstr>
      <vt:lpstr>Domain Objects</vt:lpstr>
      <vt:lpstr>Interactions inside an RxVMS App</vt:lpstr>
      <vt:lpstr>Building blocks: ServiceLocator GetIt</vt:lpstr>
      <vt:lpstr>Building blocks: RxCommand</vt:lpstr>
      <vt:lpstr>RxCommand  usage</vt:lpstr>
      <vt:lpstr>The self responsible Widget</vt:lpstr>
      <vt:lpstr>A real-world project  using RxVMS:  JoinOrCreate  http://joinorcreate.com/</vt:lpstr>
      <vt:lpstr>Project structure</vt:lpstr>
      <vt:lpstr>ListView with search field</vt:lpstr>
      <vt:lpstr>Uploading Image</vt:lpstr>
      <vt:lpstr>Deleting Events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 </dc:title>
  <dc:creator>Thomas Burkhart</dc:creator>
  <cp:lastModifiedBy>Thomas Burkhart</cp:lastModifiedBy>
  <cp:revision>121</cp:revision>
  <dcterms:modified xsi:type="dcterms:W3CDTF">2018-10-10T19:34:52Z</dcterms:modified>
</cp:coreProperties>
</file>